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5" r:id="rId4"/>
    <p:sldId id="259" r:id="rId5"/>
    <p:sldId id="269" r:id="rId6"/>
    <p:sldId id="282" r:id="rId7"/>
    <p:sldId id="278" r:id="rId8"/>
    <p:sldId id="284" r:id="rId9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21" autoAdjust="0"/>
    <p:restoredTop sz="97652" autoAdjust="0"/>
  </p:normalViewPr>
  <p:slideViewPr>
    <p:cSldViewPr>
      <p:cViewPr>
        <p:scale>
          <a:sx n="66" d="100"/>
          <a:sy n="66" d="100"/>
        </p:scale>
        <p:origin x="-61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579395-C0F2-4C18-B787-2B0F4705C0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C7C04-E5C2-4515-9FD6-03C561615F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DD7879-A3EE-4364-8516-73EBA28F88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07D9E67-1B37-43FE-BCD6-F26011979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337D199-21D5-458E-A12F-72CFBF0425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678DE7D-E853-420C-A6F5-A005B21A4A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80545F-80CA-4D90-8058-C23DE5B2B6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70A70C-EF2C-4AA5-A0CE-AF4F420567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B47372-13BE-479F-909C-714006CB7C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60DA05-09FB-46E5-BF71-B055749E5E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7EE4C-9CC6-48A3-B6F4-A806CFDB09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1D94F9-FFF7-401B-8D0C-932818B52E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4CEB46-C5F9-4963-A9C5-3C22D79F67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A6A095-919F-4C35-9096-E463D1EE63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8CF5FB-8579-4652-9C26-95F1D59C08C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5003800" y="3500438"/>
            <a:ext cx="3600450" cy="215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Волкова Ольга Евгеньевна</a:t>
            </a:r>
            <a:r>
              <a:rPr lang="ru-RU"/>
              <a:t>,</a:t>
            </a:r>
          </a:p>
          <a:p>
            <a:pPr>
              <a:spcBef>
                <a:spcPct val="50000"/>
              </a:spcBef>
            </a:pPr>
            <a:r>
              <a:rPr lang="ru-RU"/>
              <a:t>учитель русского языка, </a:t>
            </a:r>
            <a:br>
              <a:rPr lang="ru-RU"/>
            </a:br>
            <a:r>
              <a:rPr lang="ru-RU"/>
              <a:t>МОУ «Гимназия №127» </a:t>
            </a:r>
          </a:p>
          <a:p>
            <a:pPr>
              <a:spcBef>
                <a:spcPct val="50000"/>
              </a:spcBef>
            </a:pPr>
            <a:r>
              <a:rPr lang="ru-RU"/>
              <a:t>города Снежинска Челябинской области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1331913" y="1557338"/>
            <a:ext cx="6686550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/>
              <a:t>Гласные О, Е после шипящих  </a:t>
            </a:r>
          </a:p>
          <a:p>
            <a:r>
              <a:rPr lang="ru-RU" sz="3200" b="1" dirty="0"/>
              <a:t>В суффиксах существительных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Коллаж горо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635000"/>
            <a:ext cx="3744913" cy="2995613"/>
          </a:xfrm>
          <a:prstGeom prst="rect">
            <a:avLst/>
          </a:prstGeom>
          <a:noFill/>
        </p:spPr>
      </p:pic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4140200" y="4005263"/>
            <a:ext cx="4038600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Недаром, нет, совсем недаром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Так истово свой край люблю.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 </a:t>
            </a:r>
          </a:p>
          <a:p>
            <a:pPr marL="342900" indent="-342900" algn="r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Людмила Татьяничева 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684213" y="1628775"/>
            <a:ext cx="403860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Урал.</a:t>
            </a:r>
            <a:r>
              <a:rPr lang="en-US" b="1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</a:rPr>
              <a:t>Уралу. Об Урале…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И все о нем, все об одном!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Недаром сосны </a:t>
            </a:r>
            <a:r>
              <a:rPr lang="en-US" b="1">
                <a:solidFill>
                  <a:schemeClr val="tx1"/>
                </a:solidFill>
              </a:rPr>
              <a:t>…</a:t>
            </a:r>
            <a:endParaRPr lang="ru-RU" b="1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Ночами над моим окном. </a:t>
            </a:r>
          </a:p>
          <a:p>
            <a:pPr marL="342900" indent="-342900" algn="r">
              <a:lnSpc>
                <a:spcPct val="90000"/>
              </a:lnSpc>
              <a:spcBef>
                <a:spcPct val="20000"/>
              </a:spcBef>
            </a:pPr>
            <a:endParaRPr lang="ru-RU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4140200" y="4005263"/>
            <a:ext cx="4038600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Недаром, нет, совсем недаром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Так истово свой край люблю.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 </a:t>
            </a:r>
          </a:p>
          <a:p>
            <a:pPr marL="342900" indent="-342900" algn="r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Людмила Татьяничева 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684213" y="1628775"/>
            <a:ext cx="403860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Урал.</a:t>
            </a:r>
            <a:r>
              <a:rPr lang="en-US" b="1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</a:rPr>
              <a:t>Уралу. Об Урале…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И все о нем, все об одном!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Недаром сосны </a:t>
            </a:r>
            <a:r>
              <a:rPr lang="ru-RU" b="1" u="sng">
                <a:solidFill>
                  <a:schemeClr val="tx1"/>
                </a:solidFill>
              </a:rPr>
              <a:t>колдовали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b="1">
                <a:solidFill>
                  <a:schemeClr val="tx1"/>
                </a:solidFill>
              </a:rPr>
              <a:t>Ночами над моим окном. </a:t>
            </a:r>
          </a:p>
          <a:p>
            <a:pPr marL="342900" indent="-342900" algn="r">
              <a:lnSpc>
                <a:spcPct val="90000"/>
              </a:lnSpc>
              <a:spcBef>
                <a:spcPct val="20000"/>
              </a:spcBef>
            </a:pPr>
            <a:endParaRPr lang="ru-RU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7" name="Picture 15" descr="Павел Петрович Баж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773238"/>
            <a:ext cx="1800225" cy="2087562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3300" b="1"/>
              <a:t>Сказ – народно-поэтическое повествование, ведущееся от лица рассказчика</a:t>
            </a:r>
            <a:r>
              <a:rPr lang="ru-RU" sz="3200" b="1"/>
              <a:t> </a:t>
            </a:r>
          </a:p>
        </p:txBody>
      </p:sp>
      <p:pic>
        <p:nvPicPr>
          <p:cNvPr id="8203" name="Picture 11" descr="Безимени-2"/>
          <p:cNvPicPr>
            <a:picLocks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1050" y="4652963"/>
            <a:ext cx="1212850" cy="1728787"/>
          </a:xfrm>
          <a:noFill/>
          <a:ln/>
        </p:spPr>
      </p:pic>
      <p:pic>
        <p:nvPicPr>
          <p:cNvPr id="8204" name="Picture 12" descr="Безимени-4"/>
          <p:cNvPicPr>
            <a:picLocks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7272338" y="1484313"/>
            <a:ext cx="1212850" cy="1728787"/>
          </a:xfrm>
          <a:noFill/>
          <a:ln/>
        </p:spPr>
      </p:pic>
      <p:pic>
        <p:nvPicPr>
          <p:cNvPr id="8206" name="Picture 14" descr="Безимени-3"/>
          <p:cNvPicPr>
            <a:picLocks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5651500" y="2852738"/>
            <a:ext cx="1270000" cy="1800225"/>
          </a:xfrm>
          <a:noFill/>
          <a:ln/>
        </p:spPr>
      </p:pic>
      <p:pic>
        <p:nvPicPr>
          <p:cNvPr id="8212" name="Picture 20" descr="Рисунок1"/>
          <p:cNvPicPr>
            <a:picLocks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924300" y="3573463"/>
            <a:ext cx="1258888" cy="18002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 b="1"/>
              <a:t>Работа в группах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539750" y="1924050"/>
            <a:ext cx="8208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/>
            <a:r>
              <a:rPr lang="ru-RU" b="1">
                <a:solidFill>
                  <a:schemeClr val="tx1"/>
                </a:solidFill>
              </a:rPr>
              <a:t>1) Смотрят дед Кокованя и Даренка на козла: у Серебряного копытца на головке рожки по пяти веточ…к. 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539750" y="2722563"/>
            <a:ext cx="8208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/>
            <a:r>
              <a:rPr lang="ru-RU" b="1">
                <a:solidFill>
                  <a:schemeClr val="tx1"/>
                </a:solidFill>
              </a:rPr>
              <a:t>2) Видит Степан веселый роднич…к бежит, а рядом-то хозяйка-малахитница. 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539750" y="4300538"/>
            <a:ext cx="8604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/>
            <a:r>
              <a:rPr lang="ru-RU" b="1">
                <a:solidFill>
                  <a:schemeClr val="tx1"/>
                </a:solidFill>
              </a:rPr>
              <a:t>4) Вдруг из серединки костерка вынырнула Поскакушка, сарафанчик голубенький, а в руке синенький платоч…к. 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539750" y="3514725"/>
            <a:ext cx="8208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/>
            <a:r>
              <a:rPr lang="ru-RU" b="1">
                <a:solidFill>
                  <a:schemeClr val="tx1"/>
                </a:solidFill>
              </a:rPr>
              <a:t>3) Взял Данила-мастер водицы, хлеба и отправился в путь цветоч…к каменный искать. </a:t>
            </a: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539750" y="5092700"/>
            <a:ext cx="8064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/>
            <a:r>
              <a:rPr lang="ru-RU" b="1">
                <a:solidFill>
                  <a:schemeClr val="tx1"/>
                </a:solidFill>
              </a:rPr>
              <a:t>5) Вспыхивал над Синарским озером клоч…к неба. </a:t>
            </a:r>
          </a:p>
        </p:txBody>
      </p:sp>
      <p:pic>
        <p:nvPicPr>
          <p:cNvPr id="35852" name="Picture 12" descr="anim_web (114)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49275"/>
            <a:ext cx="1173162" cy="1077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2627313" y="333375"/>
            <a:ext cx="33845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/>
              <a:t>Вопросы:</a:t>
            </a: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971550" y="1557338"/>
            <a:ext cx="7561263" cy="3013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-"/>
            </a:pPr>
            <a:r>
              <a:rPr lang="ru-RU" sz="2400" b="1"/>
              <a:t> Быстро или медленно старушка говорит?</a:t>
            </a:r>
            <a:endParaRPr lang="en-US" sz="2400" b="1"/>
          </a:p>
          <a:p>
            <a:pPr algn="l">
              <a:buFontTx/>
              <a:buChar char="-"/>
            </a:pPr>
            <a:endParaRPr lang="ru-RU" sz="2400" b="1"/>
          </a:p>
          <a:p>
            <a:pPr algn="l">
              <a:buFontTx/>
              <a:buChar char="-"/>
            </a:pPr>
            <a:r>
              <a:rPr lang="ru-RU" sz="2400" b="1"/>
              <a:t> Какой звук произносит после шипящих в </a:t>
            </a:r>
            <a:r>
              <a:rPr lang="en-US" sz="2400" b="1"/>
              <a:t>  </a:t>
            </a:r>
          </a:p>
          <a:p>
            <a:pPr algn="l"/>
            <a:r>
              <a:rPr lang="en-US" sz="2400" b="1"/>
              <a:t> </a:t>
            </a:r>
            <a:r>
              <a:rPr lang="ru-RU" sz="2400" b="1"/>
              <a:t>суффиксах существительных?</a:t>
            </a:r>
            <a:endParaRPr lang="en-US" sz="2400" b="1"/>
          </a:p>
          <a:p>
            <a:pPr algn="l">
              <a:buFontTx/>
              <a:buChar char="-"/>
            </a:pPr>
            <a:endParaRPr lang="ru-RU" sz="2400" b="1"/>
          </a:p>
          <a:p>
            <a:pPr algn="l">
              <a:buFontTx/>
              <a:buChar char="-"/>
            </a:pPr>
            <a:r>
              <a:rPr lang="ru-RU" sz="2400" b="1"/>
              <a:t> Как произносит окончание глаголов</a:t>
            </a:r>
            <a:r>
              <a:rPr lang="en-US" sz="2400" b="1"/>
              <a:t> </a:t>
            </a:r>
            <a:r>
              <a:rPr lang="ru-RU" sz="2400" b="1"/>
              <a:t>3-го лица?</a:t>
            </a:r>
            <a:endParaRPr lang="en-US" sz="2400" b="1"/>
          </a:p>
          <a:p>
            <a:pPr algn="l">
              <a:buFontTx/>
              <a:buChar char="-"/>
            </a:pPr>
            <a:endParaRPr lang="ru-RU" sz="2400" b="1"/>
          </a:p>
          <a:p>
            <a:pPr algn="l"/>
            <a:r>
              <a:rPr lang="ru-RU" sz="2400" b="1"/>
              <a:t>- Какой звук произносит на месте ударного </a:t>
            </a:r>
            <a:r>
              <a:rPr lang="ru-RU" sz="2400" b="1" i="1"/>
              <a:t>[э</a:t>
            </a:r>
            <a:r>
              <a:rPr lang="en-US" sz="2400" b="1" i="1"/>
              <a:t>]</a:t>
            </a:r>
            <a:r>
              <a:rPr lang="ru-RU" sz="2000" b="1" i="1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113"/>
            <a:ext cx="8229600" cy="45259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z="2400" b="1"/>
              <a:t>Выучить правило – орфограмма 35 (</a:t>
            </a:r>
            <a:r>
              <a:rPr lang="en-US" sz="2400" b="1">
                <a:cs typeface="Arial" charset="0"/>
              </a:rPr>
              <a:t>§</a:t>
            </a:r>
            <a:r>
              <a:rPr lang="ru-RU" sz="2400" b="1">
                <a:cs typeface="Arial" charset="0"/>
              </a:rPr>
              <a:t> 41, с.88)</a:t>
            </a:r>
            <a:r>
              <a:rPr lang="ru-RU" sz="2400" b="1"/>
              <a:t>.</a:t>
            </a:r>
            <a:endParaRPr lang="ru-RU" sz="800" b="1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sz="800" b="1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sz="800" b="1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z="2400" b="1"/>
              <a:t>Написать сочинение-миниатюру на тему  «Любимое место на Урале для отдыха моей семьи» (с использованием слов с орфограммой 35: бережок, лужок, ежонок, бельчонок…).</a:t>
            </a:r>
            <a:endParaRPr lang="en-US" sz="2400" b="1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sz="2400" b="1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z="2400" b="1"/>
              <a:t>По сказам П.П. Бажова составить кроссворд,    введя слова с орфограммой 35 (сундучок, собачонка, стожок…)- </a:t>
            </a:r>
            <a:r>
              <a:rPr lang="ru-RU" sz="2400" b="1" u="sng"/>
              <a:t>по желанию</a:t>
            </a:r>
            <a:r>
              <a:rPr lang="ru-RU" sz="2400" b="1"/>
              <a:t>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sz="800" b="1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sz="2400" b="1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1143000"/>
          </a:xfrm>
          <a:noFill/>
          <a:ln/>
        </p:spPr>
        <p:txBody>
          <a:bodyPr/>
          <a:lstStyle/>
          <a:p>
            <a:r>
              <a:rPr lang="ru-RU" b="1"/>
              <a:t>Домашнее задание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Источники информации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827088" y="2205038"/>
            <a:ext cx="7334250" cy="2014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1.Татьяничева Л.К. Стихотворения. М.: Художественная литература, 1969.- 142 С.</a:t>
            </a:r>
          </a:p>
          <a:p>
            <a:r>
              <a:rPr lang="ru-RU"/>
              <a:t>2.Ожегов С.И. и Шведова Н.Ю. Толковый словарь русского языка.- 4-е изд., доп.- М.:ООО «ИТИ Технологии» , 2003.- С.719.</a:t>
            </a:r>
          </a:p>
          <a:p>
            <a:r>
              <a:rPr lang="ru-RU"/>
              <a:t>3.Бажов П.П. Сказы. АСТ «Астрель», 2001.- 431.</a:t>
            </a:r>
          </a:p>
          <a:p>
            <a:r>
              <a:rPr lang="ru-RU"/>
              <a:t>4.Русский язык: Учебник для 6 класса общеобраз. учреждений/ М.Т.Баранов и др. - М.: Просвещение, 1994. - С.88.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Dots</Template>
  <TotalTime>554</TotalTime>
  <Words>370</Words>
  <Application>Microsoft Office PowerPoint</Application>
  <PresentationFormat>Экран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Arial</vt:lpstr>
      <vt:lpstr>Оформление по умолчанию</vt:lpstr>
      <vt:lpstr>Слайд 1</vt:lpstr>
      <vt:lpstr>Слайд 2</vt:lpstr>
      <vt:lpstr>Слайд 3</vt:lpstr>
      <vt:lpstr>Сказ – народно-поэтическое повествование, ведущееся от лица рассказчика </vt:lpstr>
      <vt:lpstr>Работа в группах</vt:lpstr>
      <vt:lpstr>Слайд 6</vt:lpstr>
      <vt:lpstr>Домашнее задание</vt:lpstr>
      <vt:lpstr>Источники информации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Семенова</dc:creator>
  <cp:lastModifiedBy>Admin</cp:lastModifiedBy>
  <cp:revision>73</cp:revision>
  <dcterms:created xsi:type="dcterms:W3CDTF">2008-12-04T04:52:42Z</dcterms:created>
  <dcterms:modified xsi:type="dcterms:W3CDTF">2009-06-29T06:50:45Z</dcterms:modified>
</cp:coreProperties>
</file>